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2" r:id="rId20"/>
    <p:sldId id="283" r:id="rId21"/>
    <p:sldId id="284" r:id="rId22"/>
    <p:sldId id="285" r:id="rId23"/>
    <p:sldId id="277" r:id="rId24"/>
    <p:sldId id="278" r:id="rId25"/>
    <p:sldId id="279" r:id="rId26"/>
    <p:sldId id="280" r:id="rId27"/>
    <p:sldId id="281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6E558-7C21-4DD6-8C68-E5105055699A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E0767-0EE0-4B96-988A-C20251DDE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2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F2B25-871F-4E02-9E7B-368B234BA46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1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3492-7641-4859-8A5A-EB050F79302C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380-7451-43A0-B6E3-6E66796BA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1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3492-7641-4859-8A5A-EB050F79302C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380-7451-43A0-B6E3-6E66796BA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3492-7641-4859-8A5A-EB050F79302C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380-7451-43A0-B6E3-6E66796BA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38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3492-7641-4859-8A5A-EB050F79302C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380-7451-43A0-B6E3-6E66796BA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7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3492-7641-4859-8A5A-EB050F79302C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380-7451-43A0-B6E3-6E66796BA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0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3492-7641-4859-8A5A-EB050F79302C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380-7451-43A0-B6E3-6E66796BA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7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3492-7641-4859-8A5A-EB050F79302C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380-7451-43A0-B6E3-6E66796BA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4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3492-7641-4859-8A5A-EB050F79302C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380-7451-43A0-B6E3-6E66796BA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1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3492-7641-4859-8A5A-EB050F79302C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380-7451-43A0-B6E3-6E66796BA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26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3492-7641-4859-8A5A-EB050F79302C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380-7451-43A0-B6E3-6E66796BA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3492-7641-4859-8A5A-EB050F79302C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4F380-7451-43A0-B6E3-6E66796BA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8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53492-7641-4859-8A5A-EB050F79302C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4F380-7451-43A0-B6E3-6E66796BA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81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21410"/>
            <a:ext cx="9144000" cy="268855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Предстартовые состояния в спорте. </a:t>
            </a:r>
            <a:br>
              <a:rPr lang="ru-RU" b="1" dirty="0" smtClean="0"/>
            </a:br>
            <a:r>
              <a:rPr lang="ru-RU" b="1" dirty="0" smtClean="0"/>
              <a:t>Методы саморегуляции юного спортсмена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17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Состояние предстартовой лихорадки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983" y="847679"/>
            <a:ext cx="11515241" cy="6165304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smtClean="0"/>
              <a:t>Появляется при большом желании достичь успеха, сопровождается сильным </a:t>
            </a:r>
            <a:r>
              <a:rPr lang="ru-RU" sz="3400" dirty="0" err="1" smtClean="0"/>
              <a:t>эм</a:t>
            </a:r>
            <a:r>
              <a:rPr lang="ru-RU" sz="3400" dirty="0" smtClean="0"/>
              <a:t> возбуждением, неустойчивостью переживаний (одни переживания сменяются другими иногда противоположными по характеру)</a:t>
            </a:r>
          </a:p>
          <a:p>
            <a:r>
              <a:rPr lang="ru-RU" sz="3400" b="1" dirty="0" smtClean="0"/>
              <a:t>Как проявляется</a:t>
            </a:r>
            <a:r>
              <a:rPr lang="ru-RU" sz="3400" dirty="0" smtClean="0"/>
              <a:t>?</a:t>
            </a:r>
          </a:p>
          <a:p>
            <a:r>
              <a:rPr lang="ru-RU" sz="3400" dirty="0" smtClean="0"/>
              <a:t>- Капризность, упрямство, грубость с товарищами и с тренерами, снижение самокритичности </a:t>
            </a:r>
          </a:p>
          <a:p>
            <a:r>
              <a:rPr lang="ru-RU" sz="3400" dirty="0" smtClean="0"/>
              <a:t>- ухудшается память,</a:t>
            </a:r>
          </a:p>
          <a:p>
            <a:r>
              <a:rPr lang="ru-RU" sz="3400" dirty="0" smtClean="0"/>
              <a:t>- рассеяно внимание (спортсмен отвлекается на ненужные детали)</a:t>
            </a:r>
          </a:p>
          <a:p>
            <a:r>
              <a:rPr lang="ru-RU" sz="3400" dirty="0" smtClean="0"/>
              <a:t>- понижается гибкость и логичность мышления</a:t>
            </a:r>
          </a:p>
          <a:p>
            <a:r>
              <a:rPr lang="ru-RU" sz="3400" dirty="0" smtClean="0"/>
              <a:t>- нарушения сна (медленное засыпание, сон с мучительными сновидениями)</a:t>
            </a:r>
          </a:p>
          <a:p>
            <a:r>
              <a:rPr lang="ru-RU" sz="3400" dirty="0" smtClean="0"/>
              <a:t>- внешний вид спортсмена – руки и ноги дрожат, холодные на ощупь, на щеках – лихорадочный пятнистый румянец, суетливость, торопливость; нарушена способность к расслаблению, координации движения.</a:t>
            </a:r>
          </a:p>
          <a:p>
            <a:r>
              <a:rPr lang="ru-RU" sz="3400" dirty="0" smtClean="0"/>
              <a:t>- свои возможности такой спортсмен переоценивает и недооценивает возможности соперников – появление самоуверенности.</a:t>
            </a:r>
          </a:p>
          <a:p>
            <a:r>
              <a:rPr lang="ru-RU" sz="3400" dirty="0" smtClean="0"/>
              <a:t>- может появиться неуправляемый страх</a:t>
            </a:r>
          </a:p>
          <a:p>
            <a:r>
              <a:rPr lang="ru-RU" sz="3400" dirty="0" smtClean="0"/>
              <a:t>- изменения физиологических показателей: потеря аппетита, частота пульса, дыхания и артериальное давление повышены; пересыхание во рту, расстройство </a:t>
            </a:r>
            <a:r>
              <a:rPr lang="ru-RU" sz="3400" dirty="0" err="1" smtClean="0"/>
              <a:t>жкт</a:t>
            </a:r>
            <a:r>
              <a:rPr lang="ru-RU" sz="3400" dirty="0" smtClean="0"/>
              <a:t>.</a:t>
            </a:r>
          </a:p>
          <a:p>
            <a:r>
              <a:rPr lang="ru-RU" sz="3400" dirty="0" smtClean="0"/>
              <a:t>Для спортсмена возбудимого круга – такое состояние наступает быстрее, чем для спортсменов тормозного типа, следовательно, учет индивидуальных особенностей спортсмена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8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25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Что способствует устранению предстартовой лихорадки?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451" y="1268761"/>
            <a:ext cx="11158780" cy="4857403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/>
              <a:t>Более интенсивная, чем обычно разминка с помощью физических упражнений</a:t>
            </a:r>
          </a:p>
          <a:p>
            <a:pPr lvl="0"/>
            <a:r>
              <a:rPr lang="ru-RU" sz="3600" dirty="0" smtClean="0"/>
              <a:t>Воздействие авторитета тренера особенно для начинающих спортсменов (веселый тон тренера, сказать, что нет оснований для тревоги)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В ряде случаев предстартовая лихорадка благотворно сказывается на результатах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Предстартовая апатия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457" y="980728"/>
            <a:ext cx="11453247" cy="58772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Когда длительное эмоциональное возбуждение спортсмена переходит в торможение – «спортсмен перегорел», также может появиться и при перетренированности спортсмена или когда его деятельность не вызывает у него интереса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Как проявляется?</a:t>
            </a:r>
            <a:endParaRPr lang="ru-RU" dirty="0" smtClean="0"/>
          </a:p>
          <a:p>
            <a:r>
              <a:rPr lang="ru-RU" dirty="0" smtClean="0"/>
              <a:t>- Общая вялость, сонливость</a:t>
            </a:r>
          </a:p>
          <a:p>
            <a:r>
              <a:rPr lang="ru-RU" dirty="0" smtClean="0"/>
              <a:t>- снижение быстроты движений, ухудшение координации </a:t>
            </a:r>
          </a:p>
          <a:p>
            <a:r>
              <a:rPr lang="ru-RU" dirty="0" smtClean="0"/>
              <a:t>- ослабление внимания и процессов восприятия</a:t>
            </a:r>
          </a:p>
          <a:p>
            <a:r>
              <a:rPr lang="ru-RU" dirty="0" smtClean="0"/>
              <a:t>- ослабление волевых процессов</a:t>
            </a:r>
          </a:p>
          <a:p>
            <a:r>
              <a:rPr lang="ru-RU" dirty="0" smtClean="0"/>
              <a:t>- неуверенность в своих силах</a:t>
            </a:r>
          </a:p>
          <a:p>
            <a:r>
              <a:rPr lang="ru-RU" dirty="0" smtClean="0"/>
              <a:t>- страх перед выступлением</a:t>
            </a:r>
          </a:p>
          <a:p>
            <a:r>
              <a:rPr lang="ru-RU" dirty="0" smtClean="0"/>
              <a:t>- малая помехоустойчивость</a:t>
            </a:r>
          </a:p>
          <a:p>
            <a:r>
              <a:rPr lang="ru-RU" dirty="0" smtClean="0"/>
              <a:t>- неспособность «собраться к старту»</a:t>
            </a:r>
          </a:p>
          <a:p>
            <a:r>
              <a:rPr lang="ru-RU" dirty="0" smtClean="0"/>
              <a:t>- физиологически – урежением и неравномерностью пульса</a:t>
            </a:r>
          </a:p>
        </p:txBody>
      </p:sp>
    </p:spTree>
    <p:extLst>
      <p:ext uri="{BB962C8B-B14F-4D97-AF65-F5344CB8AC3E}">
        <p14:creationId xmlns:p14="http://schemas.microsoft.com/office/powerpoint/2010/main" val="24167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531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Факторы, влияющие на</a:t>
            </a:r>
            <a:r>
              <a:rPr lang="ru-RU" sz="3200" b="1" dirty="0">
                <a:solidFill>
                  <a:schemeClr val="accent2"/>
                </a:solidFill>
              </a:rPr>
              <a:t> выраженность </a:t>
            </a:r>
            <a:r>
              <a:rPr lang="ru-RU" sz="3200" b="1" dirty="0"/>
              <a:t>предстартового состояния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481" y="1129276"/>
            <a:ext cx="12021519" cy="572872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9600" b="1" dirty="0"/>
              <a:t>Опыт спортсмена</a:t>
            </a:r>
            <a:endParaRPr lang="ru-RU" sz="9600" dirty="0"/>
          </a:p>
          <a:p>
            <a:r>
              <a:rPr lang="ru-RU" sz="9600" dirty="0"/>
              <a:t>Польский психолог В. </a:t>
            </a:r>
            <a:r>
              <a:rPr lang="ru-RU" sz="9600" dirty="0" err="1"/>
              <a:t>Навроцка</a:t>
            </a:r>
            <a:r>
              <a:rPr lang="ru-RU" sz="9600" dirty="0"/>
              <a:t> определила обследовав около 800 человек, что в большей части предстартовые состояния с опытом имеют тенденцию к снижению, но это не правило.</a:t>
            </a:r>
          </a:p>
          <a:p>
            <a:pPr lvl="0"/>
            <a:r>
              <a:rPr lang="ru-RU" sz="9600" b="1" dirty="0"/>
              <a:t>Возрастные особенности</a:t>
            </a:r>
            <a:endParaRPr lang="ru-RU" sz="9600" dirty="0"/>
          </a:p>
          <a:p>
            <a:r>
              <a:rPr lang="ru-RU" sz="9600" dirty="0"/>
              <a:t>У юных спортсменов (14-18 лет) предстартовые состояния выражены больше, чем у взрослых.</a:t>
            </a:r>
          </a:p>
          <a:p>
            <a:pPr lvl="0"/>
            <a:r>
              <a:rPr lang="ru-RU" sz="9600" b="1" dirty="0"/>
              <a:t>Индивидуальные особенности спортсменов </a:t>
            </a:r>
            <a:endParaRPr lang="ru-RU" sz="9600" dirty="0"/>
          </a:p>
          <a:p>
            <a:r>
              <a:rPr lang="ru-RU" sz="9600" dirty="0"/>
              <a:t>Эмоционально возбудимые спортсмены демонстрируют большее предстартовое эмоциональное возбуждение, чем эмоционально невозбудимые.</a:t>
            </a:r>
          </a:p>
          <a:p>
            <a:r>
              <a:rPr lang="ru-RU" sz="9600" dirty="0"/>
              <a:t>Также женщины более эмоционально возбудимы, чем мужчины.</a:t>
            </a:r>
          </a:p>
          <a:p>
            <a:pPr lvl="0"/>
            <a:r>
              <a:rPr lang="ru-RU" sz="9600" b="1" dirty="0"/>
              <a:t>Время возникновения предстартового возбуждения</a:t>
            </a:r>
            <a:endParaRPr lang="ru-RU" sz="9600" dirty="0"/>
          </a:p>
          <a:p>
            <a:r>
              <a:rPr lang="ru-RU" sz="9600" dirty="0"/>
              <a:t>Зависит от опыта, квалификации, мотивации и даже от развития интеллекта спортсмена. </a:t>
            </a:r>
          </a:p>
          <a:p>
            <a:r>
              <a:rPr lang="ru-RU" sz="9600" dirty="0"/>
              <a:t>У высококвалицированных спортсменов выраженное предстартовое возбуждение более приурочено к началу работы и выступления.</a:t>
            </a:r>
          </a:p>
          <a:p>
            <a:r>
              <a:rPr lang="ru-RU" sz="9600" i="1" dirty="0"/>
              <a:t>- С повышением </a:t>
            </a:r>
            <a:r>
              <a:rPr lang="ru-RU" sz="8000" i="1" dirty="0"/>
              <a:t>интеллекта</a:t>
            </a:r>
            <a:r>
              <a:rPr lang="ru-RU" sz="9600" i="1" dirty="0"/>
              <a:t> повышается способность к прогностическому анализу предстоящей деятельности – отсюда повышение накала эмоций</a:t>
            </a:r>
            <a:endParaRPr lang="ru-RU" sz="9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8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Чем чревато предстартовое состояние?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7973" y="1196752"/>
            <a:ext cx="11623729" cy="56612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- Быстрая истощаемость нервного потенциала</a:t>
            </a:r>
          </a:p>
          <a:p>
            <a:r>
              <a:rPr lang="ru-RU" dirty="0" smtClean="0"/>
              <a:t>- Появление раннего предстартового напряжения может возникать и вследствие того что спортсмены плохо тренированы и чувствуют себя неуверенно</a:t>
            </a:r>
          </a:p>
          <a:p>
            <a:r>
              <a:rPr lang="ru-RU" dirty="0" smtClean="0"/>
              <a:t>- Неуверенность приводит к раннему напряжению – к перегоранию и проигрышу</a:t>
            </a:r>
          </a:p>
          <a:p>
            <a:r>
              <a:rPr lang="ru-RU" dirty="0" smtClean="0"/>
              <a:t>-  Стресс – сбой работы мышц антагонистов</a:t>
            </a:r>
          </a:p>
          <a:p>
            <a:r>
              <a:rPr lang="ru-RU" dirty="0" smtClean="0"/>
              <a:t>По данным А.Д. Ганюшкина: </a:t>
            </a:r>
          </a:p>
          <a:p>
            <a:r>
              <a:rPr lang="ru-RU" dirty="0" smtClean="0"/>
              <a:t>30,8% спортсменов начинают испытывают предстартовое волнение за 1-2 часа до старта, 33,5% - утром в день соревнований, </a:t>
            </a:r>
          </a:p>
          <a:p>
            <a:r>
              <a:rPr lang="ru-RU" dirty="0" smtClean="0"/>
              <a:t>20,1% - за день до соревнований; </a:t>
            </a:r>
          </a:p>
          <a:p>
            <a:r>
              <a:rPr lang="ru-RU" dirty="0" smtClean="0"/>
              <a:t>10% за 2-3 дня до соревнований, </a:t>
            </a:r>
          </a:p>
          <a:p>
            <a:r>
              <a:rPr lang="ru-RU" dirty="0" smtClean="0"/>
              <a:t>6% - за неделю.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7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Рекомендации перед стартом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ТРЕНЕР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955" y="1549830"/>
            <a:ext cx="11127783" cy="530816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Тренер должен выглядеть спокойным </a:t>
            </a:r>
            <a:r>
              <a:rPr lang="ru-RU" dirty="0" smtClean="0"/>
              <a:t>– «у матери невротички – дитя невротик»</a:t>
            </a:r>
          </a:p>
          <a:p>
            <a:r>
              <a:rPr lang="ru-RU" dirty="0" smtClean="0"/>
              <a:t>Тренер внешне должен выглядеть  - </a:t>
            </a:r>
            <a:r>
              <a:rPr lang="ru-RU" b="1" dirty="0" smtClean="0"/>
              <a:t>«как будто приближается праздник», </a:t>
            </a:r>
            <a:r>
              <a:rPr lang="ru-RU" dirty="0" smtClean="0"/>
              <a:t>всячески избегать паники! Передается на невербальном уровне!</a:t>
            </a:r>
          </a:p>
          <a:p>
            <a:r>
              <a:rPr lang="ru-RU" dirty="0" smtClean="0"/>
              <a:t>Делать все как всегда!</a:t>
            </a:r>
          </a:p>
          <a:p>
            <a:r>
              <a:rPr lang="ru-RU" dirty="0" smtClean="0"/>
              <a:t>Не использовать стимулирующих установок</a:t>
            </a:r>
          </a:p>
          <a:p>
            <a:pPr>
              <a:buNone/>
            </a:pPr>
            <a:r>
              <a:rPr lang="ru-RU" dirty="0" smtClean="0"/>
              <a:t>- типа</a:t>
            </a:r>
            <a:r>
              <a:rPr lang="en-US" dirty="0" smtClean="0"/>
              <a:t>:</a:t>
            </a:r>
            <a:r>
              <a:rPr lang="ru-RU" dirty="0" smtClean="0"/>
              <a:t> «жду от тебя»</a:t>
            </a:r>
            <a:r>
              <a:rPr lang="en-US" dirty="0" smtClean="0"/>
              <a:t>;</a:t>
            </a:r>
            <a:r>
              <a:rPr lang="ru-RU" dirty="0" smtClean="0"/>
              <a:t> «не волнуйся»</a:t>
            </a:r>
            <a:r>
              <a:rPr lang="en-US" dirty="0" smtClean="0"/>
              <a:t>;</a:t>
            </a:r>
            <a:r>
              <a:rPr lang="ru-RU" dirty="0" smtClean="0"/>
              <a:t> « ты должен»</a:t>
            </a:r>
            <a:r>
              <a:rPr lang="en-US" dirty="0" smtClean="0"/>
              <a:t>;</a:t>
            </a:r>
            <a:r>
              <a:rPr lang="ru-RU" dirty="0" smtClean="0"/>
              <a:t> «от этого зависит все» и т.д.</a:t>
            </a:r>
          </a:p>
          <a:p>
            <a:r>
              <a:rPr lang="ru-RU" dirty="0" smtClean="0"/>
              <a:t> «Старайтесь </a:t>
            </a:r>
            <a:r>
              <a:rPr lang="ru-RU" dirty="0" smtClean="0">
                <a:solidFill>
                  <a:srgbClr val="FF0000"/>
                </a:solidFill>
              </a:rPr>
              <a:t>не</a:t>
            </a:r>
            <a:r>
              <a:rPr lang="ru-RU" dirty="0" smtClean="0"/>
              <a:t> стараться!»</a:t>
            </a:r>
          </a:p>
          <a:p>
            <a:r>
              <a:rPr lang="ru-RU" dirty="0" smtClean="0"/>
              <a:t>Информация о противниках – дозированная</a:t>
            </a:r>
          </a:p>
          <a:p>
            <a:r>
              <a:rPr lang="ru-RU" dirty="0" smtClean="0"/>
              <a:t>Настрой на удовольствие от игры!</a:t>
            </a:r>
          </a:p>
          <a:p>
            <a:r>
              <a:rPr lang="ru-RU" dirty="0" smtClean="0"/>
              <a:t> Результат тогда когда о нем не думаешь!</a:t>
            </a:r>
          </a:p>
          <a:p>
            <a:r>
              <a:rPr lang="ru-RU" dirty="0" smtClean="0"/>
              <a:t>На ночь избегать произносить слово «спать» нужно «отдыхать»</a:t>
            </a:r>
          </a:p>
        </p:txBody>
      </p:sp>
    </p:spTree>
    <p:extLst>
      <p:ext uri="{BB962C8B-B14F-4D97-AF65-F5344CB8AC3E}">
        <p14:creationId xmlns:p14="http://schemas.microsoft.com/office/powerpoint/2010/main" val="23454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Рекомендации перед стартом</a:t>
            </a:r>
            <a:br>
              <a:rPr lang="ru-RU" dirty="0" smtClean="0"/>
            </a:br>
            <a:r>
              <a:rPr lang="ru-RU" dirty="0" smtClean="0"/>
              <a:t>СНИЗИТЬ ЗНАЧИМОСТЬ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Сменить негативное слово «волнение» на позитивных три слова на «В» – 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ВДОХНОВЕНИЕ</a:t>
            </a:r>
          </a:p>
          <a:p>
            <a:r>
              <a:rPr lang="ru-RU" dirty="0" smtClean="0"/>
              <a:t>ВООДУШЕВЛЕНИЕ</a:t>
            </a:r>
          </a:p>
          <a:p>
            <a:r>
              <a:rPr lang="ru-RU" dirty="0" smtClean="0"/>
              <a:t>ВОСТОРГ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Рекомендации перед стартом</a:t>
            </a:r>
            <a:br>
              <a:rPr lang="ru-RU" dirty="0" smtClean="0"/>
            </a:br>
            <a:r>
              <a:rPr lang="ru-RU" sz="4000" dirty="0">
                <a:solidFill>
                  <a:srgbClr val="FF0000"/>
                </a:solidFill>
              </a:rPr>
              <a:t>организация соревнования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0963" y="1484785"/>
            <a:ext cx="10988298" cy="464137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Правильно рассчитать время </a:t>
            </a:r>
          </a:p>
          <a:p>
            <a:r>
              <a:rPr lang="ru-RU" sz="3600" dirty="0" smtClean="0"/>
              <a:t>Выяснить расположение раздевалок, туалета – заранее</a:t>
            </a:r>
          </a:p>
          <a:p>
            <a:r>
              <a:rPr lang="ru-RU" sz="3600" dirty="0" smtClean="0"/>
              <a:t>Избегать общения с родителями, руководителями, репортерами</a:t>
            </a:r>
          </a:p>
          <a:p>
            <a:r>
              <a:rPr lang="ru-RU" sz="3600" dirty="0" smtClean="0"/>
              <a:t>Общение со спортивным врачом, массажистом – «Что-то у тебя мышца жесткая» - НЕЛЬЗЯ перед стартом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473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91544" y="17008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Психорегуляция</a:t>
            </a:r>
            <a:endParaRPr lang="ru-RU" sz="6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25143" y="4129708"/>
            <a:ext cx="77775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 panose="02020603050405020304" pitchFamily="18" charset="0"/>
              </a:rPr>
              <a:t>«Тот, кто не управляет собой,</a:t>
            </a:r>
            <a:endParaRPr lang="ru-RU" sz="2800" dirty="0" smtClean="0">
              <a:effectLst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 panose="02020603050405020304" pitchFamily="18" charset="0"/>
              </a:rPr>
              <a:t> становится объектом управления других» (М. </a:t>
            </a:r>
            <a:r>
              <a:rPr lang="ru-RU" sz="2800" i="1" dirty="0" err="1" smtClean="0">
                <a:effectLst/>
                <a:latin typeface="Times New Roman" panose="02020603050405020304" pitchFamily="18" charset="0"/>
              </a:rPr>
              <a:t>Икбал</a:t>
            </a:r>
            <a:r>
              <a:rPr lang="ru-RU" sz="2800" i="1" dirty="0" smtClean="0">
                <a:effectLst/>
                <a:latin typeface="Times New Roman" panose="02020603050405020304" pitchFamily="18" charset="0"/>
              </a:rPr>
              <a:t>)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40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</a:t>
            </a:r>
            <a:r>
              <a:rPr lang="ru-RU" b="1" dirty="0" smtClean="0"/>
              <a:t>ель психорегуляции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332854"/>
            <a:ext cx="11095495" cy="4844109"/>
          </a:xfrm>
        </p:spPr>
        <p:txBody>
          <a:bodyPr/>
          <a:lstStyle/>
          <a:p>
            <a:r>
              <a:rPr lang="ru-RU" sz="3600" dirty="0"/>
              <a:t>Ф</a:t>
            </a:r>
            <a:r>
              <a:rPr lang="ru-RU" sz="3600" dirty="0" smtClean="0"/>
              <a:t>ормирование </a:t>
            </a:r>
            <a:r>
              <a:rPr lang="ru-RU" sz="3600" dirty="0"/>
              <a:t>особого психического состояния, способствующего наиболее полному использованию юным спортсменом своего потенциала, накопленного на тренировках. </a:t>
            </a:r>
            <a:endParaRPr lang="ru-RU" sz="3600" dirty="0" smtClean="0"/>
          </a:p>
          <a:p>
            <a:r>
              <a:rPr lang="ru-RU" sz="3600" dirty="0" smtClean="0"/>
              <a:t>Специальные </a:t>
            </a:r>
            <a:r>
              <a:rPr lang="ru-RU" sz="3600" dirty="0"/>
              <a:t>психотехнические упражнения раскрепощают ребенка-спортсмена, создавая у него запас уверенности</a:t>
            </a:r>
            <a:r>
              <a:rPr lang="ru-RU" sz="3600" dirty="0" smtClean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27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4467" y="332657"/>
            <a:ext cx="11329261" cy="5793507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sz="4400" b="1" i="1" dirty="0" smtClean="0"/>
              <a:t>Эмоции</a:t>
            </a:r>
            <a:r>
              <a:rPr lang="ru-RU" sz="4400" i="1" dirty="0" smtClean="0"/>
              <a:t> - это процесс отражения субъективного отношения человека к объектам и явлениям окружающего мира, другим людям и самому себе в форме непосредственного переживания</a:t>
            </a:r>
          </a:p>
          <a:p>
            <a:pPr>
              <a:buNone/>
            </a:pPr>
            <a:endParaRPr lang="ru-RU" sz="4400" dirty="0" smtClean="0"/>
          </a:p>
          <a:p>
            <a:r>
              <a:rPr lang="ru-RU" sz="4400" b="1" dirty="0" smtClean="0"/>
              <a:t>Эмоции выражают </a:t>
            </a:r>
            <a:r>
              <a:rPr lang="ru-RU" sz="4400" b="1" dirty="0" smtClean="0">
                <a:solidFill>
                  <a:srgbClr val="FF0000"/>
                </a:solidFill>
              </a:rPr>
              <a:t>состояние</a:t>
            </a:r>
            <a:r>
              <a:rPr lang="ru-RU" sz="4400" b="1" dirty="0" smtClean="0"/>
              <a:t> индивида и его отношение к объекту.</a:t>
            </a:r>
            <a:endParaRPr lang="ru-RU" sz="4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2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Ментальный тренинг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5844"/>
            <a:ext cx="10515600" cy="54321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Включает </a:t>
            </a:r>
            <a:r>
              <a:rPr lang="ru-RU" dirty="0"/>
              <a:t>в себя: </a:t>
            </a:r>
            <a:endParaRPr lang="ru-RU" dirty="0" smtClean="0"/>
          </a:p>
          <a:p>
            <a:pPr lvl="0"/>
            <a:r>
              <a:rPr lang="ru-RU" dirty="0" smtClean="0"/>
              <a:t>представление </a:t>
            </a:r>
            <a:r>
              <a:rPr lang="ru-RU" dirty="0"/>
              <a:t>скоростных действий, которыми юный спортсмен опережает соперника; </a:t>
            </a:r>
            <a:endParaRPr lang="ru-RU" dirty="0" smtClean="0"/>
          </a:p>
          <a:p>
            <a:pPr lvl="0"/>
            <a:r>
              <a:rPr lang="ru-RU" dirty="0" smtClean="0"/>
              <a:t>разнообразные </a:t>
            </a:r>
            <a:r>
              <a:rPr lang="ru-RU" dirty="0"/>
              <a:t>действия, ставящие соперника в тупик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мощные удары и точная обводка соперника при защитных действиях. </a:t>
            </a:r>
          </a:p>
          <a:p>
            <a:r>
              <a:rPr lang="ru-RU" u="sng" dirty="0"/>
              <a:t>К приемам ментального тренинга относят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воспоминания об удачно сыгранных матчах с выделением ситуации красивого броска, </a:t>
            </a:r>
            <a:endParaRPr lang="ru-RU" dirty="0" smtClean="0"/>
          </a:p>
          <a:p>
            <a:r>
              <a:rPr lang="ru-RU" dirty="0" smtClean="0"/>
              <a:t>вытеснение </a:t>
            </a:r>
            <a:r>
              <a:rPr lang="ru-RU" dirty="0"/>
              <a:t>мыслей о возможном успехе или неуспехе мыслями о тактической целесообразности тех или иных игровых </a:t>
            </a:r>
            <a:r>
              <a:rPr lang="ru-RU" dirty="0" smtClean="0"/>
              <a:t>действий,</a:t>
            </a:r>
          </a:p>
          <a:p>
            <a:r>
              <a:rPr lang="ru-RU" dirty="0" smtClean="0"/>
              <a:t>представление </a:t>
            </a:r>
            <a:r>
              <a:rPr lang="ru-RU" dirty="0"/>
              <a:t>о сопернике, отстающем во времени в своих игровых действиях, представление сложных многоходовых игровых ситуаций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142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Деактуализация соперника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sz="3600" dirty="0" smtClean="0"/>
              <a:t>Подчеркивается </a:t>
            </a:r>
            <a:r>
              <a:rPr lang="ru-RU" sz="3600" dirty="0"/>
              <a:t>преимущество данного спортсмена перед соперником в тактической подготовленности и в способности не только принять правильное решение, но и последовательно реализовать его.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612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Визуализация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6841"/>
            <a:ext cx="10515600" cy="4720122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Юному </a:t>
            </a:r>
            <a:r>
              <a:rPr lang="ru-RU" sz="3200" dirty="0"/>
              <a:t>спортсмену предлагается представлять игровые действия в сочетании плавных и быстрых жестких движений</a:t>
            </a:r>
            <a:r>
              <a:rPr lang="ru-RU" sz="3200" dirty="0" smtClean="0"/>
              <a:t>;</a:t>
            </a:r>
          </a:p>
          <a:p>
            <a:pPr lvl="0"/>
            <a:r>
              <a:rPr lang="ru-RU" sz="3200" dirty="0" smtClean="0"/>
              <a:t> Наблюдение </a:t>
            </a:r>
            <a:r>
              <a:rPr lang="ru-RU" sz="3200" dirty="0"/>
              <a:t>за собой как бы со стороны, когда оригинальными тактическими действиями соперник ставится в беспомощное положение</a:t>
            </a:r>
            <a:r>
              <a:rPr lang="ru-RU" sz="3200" dirty="0" smtClean="0"/>
              <a:t>;</a:t>
            </a:r>
          </a:p>
          <a:p>
            <a:pPr lvl="0"/>
            <a:r>
              <a:rPr lang="ru-RU" sz="3200" dirty="0" smtClean="0"/>
              <a:t> Визуализация </a:t>
            </a:r>
            <a:r>
              <a:rPr lang="ru-RU" sz="3200" dirty="0"/>
              <a:t>активных атакующих действий; </a:t>
            </a:r>
            <a:endParaRPr lang="ru-RU" sz="3200" dirty="0" smtClean="0"/>
          </a:p>
          <a:p>
            <a:pPr lvl="0"/>
            <a:r>
              <a:rPr lang="ru-RU" sz="3200" dirty="0"/>
              <a:t>П</a:t>
            </a:r>
            <a:r>
              <a:rPr lang="ru-RU" sz="3200" dirty="0" smtClean="0"/>
              <a:t>редставление </a:t>
            </a:r>
            <a:r>
              <a:rPr lang="ru-RU" sz="3200" dirty="0"/>
              <a:t>о себе как о спортсмене, действующем смело и </a:t>
            </a:r>
            <a:r>
              <a:rPr lang="ru-RU" sz="3200" dirty="0" smtClean="0"/>
              <a:t>раскованно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04085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956" y="620688"/>
            <a:ext cx="11592732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Изменение направленности сознания</a:t>
            </a:r>
            <a:endParaRPr lang="ru-RU" dirty="0" smtClean="0"/>
          </a:p>
          <a:p>
            <a:r>
              <a:rPr lang="ru-RU" b="1" dirty="0" smtClean="0"/>
              <a:t>1. Отключение</a:t>
            </a:r>
            <a:r>
              <a:rPr lang="ru-RU" dirty="0" smtClean="0"/>
              <a:t> состоит в умении думать о чем угодно, кроме обстоятельств, вызывающих психическое напряжение. Такое отключение требует проявления волевых усилий с помощью которых человек старается включить в сферу сознания (путем концентрации внимания) посторонние объекты, ситуации и т.д.</a:t>
            </a:r>
          </a:p>
          <a:p>
            <a:r>
              <a:rPr lang="ru-RU" b="1" dirty="0" smtClean="0"/>
              <a:t>2. Переключение </a:t>
            </a:r>
            <a:r>
              <a:rPr lang="ru-RU" dirty="0" smtClean="0"/>
              <a:t>связано с концентрацией внимания и направленностью сознания на какое-нибудь интересное дело (чтение книги, просмотр кинофильма, экскурсию)</a:t>
            </a:r>
          </a:p>
          <a:p>
            <a:r>
              <a:rPr lang="ru-RU" b="1" dirty="0" smtClean="0"/>
              <a:t>3. Отвлечение </a:t>
            </a:r>
            <a:r>
              <a:rPr lang="ru-RU" dirty="0" smtClean="0"/>
              <a:t>состоит в ограничении сенсорного потока: пребывание в тишине с закрытыми глазами, в спокойной расслабленной позе, актуализации в представлении ситуаций в которых человек чувствует себя легко и свободно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255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Использование дыхательных упражнений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983" y="980729"/>
            <a:ext cx="11453248" cy="514543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Изменяя произвольно режим дыхания, человек изменяет и режим своей психической деятельности.</a:t>
            </a:r>
          </a:p>
          <a:p>
            <a:r>
              <a:rPr lang="ru-RU" dirty="0" smtClean="0"/>
              <a:t>1. </a:t>
            </a:r>
            <a:r>
              <a:rPr lang="ru-RU" b="1" dirty="0" smtClean="0"/>
              <a:t>Полное брюшное дыхание</a:t>
            </a:r>
            <a:r>
              <a:rPr lang="ru-RU" dirty="0" smtClean="0"/>
              <a:t>  вдох через нос при расслаблении и слегка опущенных плечах наполняются воздухом нижние отделы легких - живот все более выпячивается, затем вдохом поднимается грудная клетка, плечи и ключицы.</a:t>
            </a:r>
          </a:p>
          <a:p>
            <a:r>
              <a:rPr lang="ru-RU" dirty="0" smtClean="0"/>
              <a:t>Полный выдох выполняется в той же последовательности: постепенно втягивается живот, опускаются грудная клетка, плечи и ключицы</a:t>
            </a:r>
          </a:p>
          <a:p>
            <a:r>
              <a:rPr lang="ru-RU" dirty="0" smtClean="0"/>
              <a:t>2. </a:t>
            </a:r>
            <a:r>
              <a:rPr lang="ru-RU" b="1" dirty="0" smtClean="0"/>
              <a:t>Полное дыхание в определенном ритме</a:t>
            </a:r>
            <a:r>
              <a:rPr lang="ru-RU" dirty="0" smtClean="0"/>
              <a:t> (лучше в темпе ходьбы): полный вдох на 4, 6, 8 шагов. Затем задержка дыхания, равная половине шагов сделанных при вдохе. Затем полный выдох  - опять на то же количество шагов – затем опять короткая задержка. </a:t>
            </a:r>
          </a:p>
          <a:p>
            <a:r>
              <a:rPr lang="ru-RU" dirty="0" smtClean="0"/>
              <a:t>3. То же что и второе только через сжатые губы.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087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Аутогенная тренировка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1477" y="908721"/>
            <a:ext cx="11856203" cy="5817543"/>
          </a:xfrm>
        </p:spPr>
        <p:txBody>
          <a:bodyPr>
            <a:normAutofit/>
          </a:bodyPr>
          <a:lstStyle/>
          <a:p>
            <a:r>
              <a:rPr lang="ru-RU" sz="3200" u="sng" dirty="0" smtClean="0"/>
              <a:t>ПОЛОЖЕНИЕ ТЕЛА</a:t>
            </a:r>
          </a:p>
          <a:p>
            <a:r>
              <a:rPr lang="ru-RU" sz="3200" dirty="0" smtClean="0"/>
              <a:t>1. положение сидя («поза кучера»)</a:t>
            </a:r>
          </a:p>
          <a:p>
            <a:r>
              <a:rPr lang="ru-RU" sz="3200" dirty="0" smtClean="0"/>
              <a:t>2. положение полулежа</a:t>
            </a:r>
          </a:p>
          <a:p>
            <a:r>
              <a:rPr lang="ru-RU" sz="3200" dirty="0" smtClean="0"/>
              <a:t>3. положение лежа. </a:t>
            </a:r>
          </a:p>
          <a:p>
            <a:r>
              <a:rPr lang="ru-RU" sz="3200" dirty="0" smtClean="0"/>
              <a:t>Для большей сосредоточенности внимания рекомендуется выполнять упражнения с закрытыми глазами. </a:t>
            </a:r>
          </a:p>
          <a:p>
            <a:r>
              <a:rPr lang="ru-RU" sz="3200" dirty="0" smtClean="0"/>
              <a:t> Занятия аутогенной тренировкой проводятся в группах 1-2 раза в неделю, продолжительность занятий от  20 минут до 1,5 часов.</a:t>
            </a:r>
          </a:p>
          <a:p>
            <a:r>
              <a:rPr lang="ru-RU" sz="3200" dirty="0" smtClean="0"/>
              <a:t>+ формулы самовнушения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14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260351"/>
            <a:ext cx="7772400" cy="288925"/>
          </a:xfrm>
        </p:spPr>
        <p:txBody>
          <a:bodyPr>
            <a:noAutofit/>
          </a:bodyPr>
          <a:lstStyle/>
          <a:p>
            <a:r>
              <a:rPr lang="ru-RU" sz="2800"/>
              <a:t>Упражнения аутогенной тренировки</a:t>
            </a:r>
          </a:p>
        </p:txBody>
      </p:sp>
      <p:graphicFrame>
        <p:nvGraphicFramePr>
          <p:cNvPr id="209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842708"/>
              </p:ext>
            </p:extLst>
          </p:nvPr>
        </p:nvGraphicFramePr>
        <p:xfrm>
          <a:off x="464949" y="692150"/>
          <a:ext cx="11158779" cy="6165848"/>
        </p:xfrm>
        <a:graphic>
          <a:graphicData uri="http://schemas.openxmlformats.org/drawingml/2006/table">
            <a:tbl>
              <a:tblPr/>
              <a:tblGrid>
                <a:gridCol w="5580450"/>
                <a:gridCol w="5578329"/>
              </a:tblGrid>
              <a:tr h="636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Цель самовнушения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Примерные формулы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1.Успокаивающее упражнение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 совершенно спокоен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2.Упражнения на создание чувства тяжести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(у спортсменов лучше не использовать)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Моя правая (левая) рука очень тяжелая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5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3.Упражнения на создание чувства тепла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Мои ноги очень тяжелые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Мое тело очень тяжелое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Моя правая (левая) рука очень теплая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Мои ноги очень теплые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Мое тело очень теплое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4.Упражнение для живота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Солнечное сплетение излучает тепло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5.Упражнение на дыхание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Дыхание совершенно спокойное, Дышится легко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6.Упражнение для сердца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Мое сердце работает спокойно, ритмично, надежно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7.Упражнения для головы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Мышцы лица расслаблены. Лоб приятно прохладен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089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47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Самовнушение по Куэ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7973" y="1052737"/>
            <a:ext cx="11623729" cy="58052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Самовнушение – это психотерапевтическая методика, основанная на внушении каких-либо мыслей, желаний, ощущений самому себе. </a:t>
            </a:r>
          </a:p>
          <a:p>
            <a:r>
              <a:rPr lang="ru-RU" sz="3600" dirty="0" smtClean="0"/>
              <a:t>Спортсмену рекомендуется лежа, перед засыпанием и при пробуждении до </a:t>
            </a:r>
            <a:r>
              <a:rPr lang="ru-RU" sz="3600" dirty="0" smtClean="0">
                <a:solidFill>
                  <a:srgbClr val="FF0000"/>
                </a:solidFill>
              </a:rPr>
              <a:t>тридцати раз</a:t>
            </a:r>
            <a:r>
              <a:rPr lang="ru-RU" sz="3600" dirty="0" smtClean="0"/>
              <a:t> повторять одну и ту же формулу самовнушения, отражающую содержание переживаний. </a:t>
            </a:r>
          </a:p>
          <a:p>
            <a:r>
              <a:rPr lang="ru-RU" sz="3600" dirty="0" smtClean="0"/>
              <a:t>Достоинством метода наряду с его простотой является активное привлечение к оказанию помощи  самого человека.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021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7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Психофизиологический комплекс «Реакор»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471" y="852407"/>
            <a:ext cx="11468745" cy="58893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eaLnBrk="0" fontAlgn="base" hangingPunct="0"/>
            <a:r>
              <a:rPr lang="ru-RU" dirty="0"/>
              <a:t>БОС – биологически обратная связь или функциональное биоуправление (ФБУ) принадлежит к перспективным методам повышения адаптационных возможностей человека. </a:t>
            </a:r>
            <a:endParaRPr lang="ru-RU" dirty="0" smtClean="0"/>
          </a:p>
          <a:p>
            <a:pPr eaLnBrk="0" fontAlgn="base" hangingPunct="0"/>
            <a:r>
              <a:rPr lang="ru-RU" dirty="0" smtClean="0"/>
              <a:t>Данный </a:t>
            </a:r>
            <a:r>
              <a:rPr lang="ru-RU" dirty="0"/>
              <a:t>метод с успехом применяется в спорте высших достижений и в детско-юношеском спорте.</a:t>
            </a:r>
          </a:p>
          <a:p>
            <a:pPr eaLnBrk="0" fontAlgn="base" hangingPunct="0"/>
            <a:r>
              <a:rPr lang="ru-RU" dirty="0" smtClean="0"/>
              <a:t>повышение </a:t>
            </a:r>
            <a:r>
              <a:rPr lang="ru-RU" dirty="0"/>
              <a:t>адаптационных возможностей человека и его стрессоустойчивости, оптимизацию психоэмоциональной сферы.</a:t>
            </a:r>
          </a:p>
          <a:p>
            <a:pPr eaLnBrk="0" fontAlgn="base" hangingPunct="0"/>
            <a:r>
              <a:rPr lang="ru-RU" dirty="0" smtClean="0"/>
              <a:t>Применение </a:t>
            </a:r>
            <a:r>
              <a:rPr lang="ru-RU" dirty="0"/>
              <a:t>данного метода </a:t>
            </a:r>
            <a:r>
              <a:rPr lang="ru-RU" dirty="0" err="1"/>
              <a:t>биоуправления</a:t>
            </a:r>
            <a:r>
              <a:rPr lang="ru-RU" dirty="0"/>
              <a:t> позволяет подготовить юного спортсмена к стрессовым моментам соревнований, а также в сеансовом исполнении – повысить работоспособность в ходе тренировочного 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771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9485"/>
            <a:ext cx="10956010" cy="65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1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548680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Физиологические показатели при переживании </a:t>
            </a:r>
            <a:r>
              <a:rPr lang="ru-RU" sz="3600" b="1" dirty="0" smtClean="0"/>
              <a:t>различных эмоций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137143"/>
              </p:ext>
            </p:extLst>
          </p:nvPr>
        </p:nvGraphicFramePr>
        <p:xfrm>
          <a:off x="-4" y="1340769"/>
          <a:ext cx="12367650" cy="586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2550"/>
                <a:gridCol w="4122550"/>
                <a:gridCol w="4122550"/>
              </a:tblGrid>
              <a:tr h="1110325">
                <a:tc>
                  <a:txBody>
                    <a:bodyPr/>
                    <a:lstStyle/>
                    <a:p>
                      <a:pPr marL="179705" marR="201295" indent="215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Эмоция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 indent="4318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Изменение частоты сердечных сокращений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Изменение температуры тела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6906">
                <a:tc>
                  <a:txBody>
                    <a:bodyPr/>
                    <a:lstStyle/>
                    <a:p>
                      <a:pPr marL="179705" indent="4318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Гнев</a:t>
                      </a:r>
                    </a:p>
                    <a:p>
                      <a:pPr marL="179705" indent="4318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Страх</a:t>
                      </a:r>
                    </a:p>
                    <a:p>
                      <a:pPr marL="179705" indent="4318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Печаль</a:t>
                      </a:r>
                    </a:p>
                    <a:p>
                      <a:pPr marL="179705" indent="4318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Радость</a:t>
                      </a:r>
                    </a:p>
                    <a:p>
                      <a:pPr marL="179705" indent="4318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Удивление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  <a:p>
                      <a:pPr marL="179705" indent="4318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Отвращение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4318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Сильное увеличение</a:t>
                      </a:r>
                    </a:p>
                    <a:p>
                      <a:pPr marL="179705" indent="4318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Сильное увеличение</a:t>
                      </a:r>
                    </a:p>
                    <a:p>
                      <a:pPr marL="179705" indent="4318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Сильное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увеличение</a:t>
                      </a:r>
                    </a:p>
                    <a:p>
                      <a:pPr marL="179705" indent="4318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Умеренное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увеличение</a:t>
                      </a:r>
                    </a:p>
                    <a:p>
                      <a:pPr marL="179705" indent="4318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Умеренное увеличение</a:t>
                      </a:r>
                    </a:p>
                    <a:p>
                      <a:pPr marL="179705" indent="4318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Слабое уменьшение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45021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Сильное повышение</a:t>
                      </a:r>
                    </a:p>
                    <a:p>
                      <a:pPr marL="179705" indent="45021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Слабое понижение</a:t>
                      </a:r>
                    </a:p>
                    <a:p>
                      <a:pPr marL="179705" indent="45021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Слабое повышение</a:t>
                      </a:r>
                    </a:p>
                    <a:p>
                      <a:pPr marL="179705" indent="45021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Умеренное повышение</a:t>
                      </a:r>
                    </a:p>
                    <a:p>
                      <a:pPr marL="179705" indent="45021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Слабое понижение</a:t>
                      </a:r>
                    </a:p>
                    <a:p>
                      <a:pPr marL="179705" indent="45021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Умеренное понижение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7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969" y="170480"/>
            <a:ext cx="11747716" cy="668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4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0263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Эмоциональный стресс 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471" y="774915"/>
            <a:ext cx="11778712" cy="60830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/>
              <a:t>Общий адаптационный синдром по Г. Селье</a:t>
            </a:r>
          </a:p>
        </p:txBody>
      </p:sp>
      <p:pic>
        <p:nvPicPr>
          <p:cNvPr id="4" name="Рисунок 3" descr="0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1" y="1425844"/>
            <a:ext cx="11251770" cy="5432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8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3" y="0"/>
            <a:ext cx="11688598" cy="6586780"/>
          </a:xfrm>
        </p:spPr>
      </p:pic>
    </p:spTree>
    <p:extLst>
      <p:ext uri="{BB962C8B-B14F-4D97-AF65-F5344CB8AC3E}">
        <p14:creationId xmlns:p14="http://schemas.microsoft.com/office/powerpoint/2010/main" val="9712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45" y="692696"/>
            <a:ext cx="10817817" cy="77809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/>
              <a:t>Зависимость успешности деятельности человека от силы его эмоционального возбуждения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(</a:t>
            </a:r>
            <a:r>
              <a:rPr lang="ru-RU" sz="2800" b="1" i="1" dirty="0"/>
              <a:t>по Д.О. </a:t>
            </a:r>
            <a:r>
              <a:rPr lang="ru-RU" sz="2800" b="1" i="1" dirty="0" err="1"/>
              <a:t>Хеббу</a:t>
            </a:r>
            <a:r>
              <a:rPr lang="ru-RU" sz="2800" b="1" i="1" dirty="0"/>
              <a:t>)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1800" b="1" dirty="0" smtClean="0"/>
              <a:t>Дональд </a:t>
            </a:r>
            <a:r>
              <a:rPr lang="ru-RU" sz="1800" b="1" dirty="0"/>
              <a:t>Олдинг Хебб</a:t>
            </a:r>
            <a:r>
              <a:rPr lang="ru-RU" sz="1800" dirty="0"/>
              <a:t> - канадский физиолог и нейропсихолог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1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6" y="1943299"/>
            <a:ext cx="11391254" cy="4782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5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Факторы, влияющие на выраженность предстартового волнения спортсменов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6976" y="1394846"/>
            <a:ext cx="11282766" cy="5274513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Значимость соревнований</a:t>
            </a:r>
            <a:r>
              <a:rPr lang="ru-RU" sz="2400" dirty="0"/>
              <a:t> (всегда личностна и не определяется рангом соревнований, например первенство по институту, может быть личностно более значимо, чем городские соревнования)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Наличие сильных конкурентов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Условия соревнования </a:t>
            </a:r>
            <a:r>
              <a:rPr lang="ru-RU" sz="2400" dirty="0"/>
              <a:t>(торжественность открытия, отсрочка из-за погодных условий)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Поведение окружения спортсмена </a:t>
            </a:r>
            <a:r>
              <a:rPr lang="ru-RU" sz="2400" dirty="0"/>
              <a:t>(тренер и его накачка)</a:t>
            </a:r>
          </a:p>
          <a:p>
            <a:pPr lvl="0"/>
            <a:r>
              <a:rPr lang="ru-RU" sz="2400" dirty="0">
                <a:solidFill>
                  <a:srgbClr val="FF0000"/>
                </a:solidFill>
              </a:rPr>
              <a:t>Индивидуально-психологические особенности спортсмена </a:t>
            </a:r>
            <a:r>
              <a:rPr lang="ru-RU" sz="2400" dirty="0"/>
              <a:t>(свойства нервной системы и темперамента: </a:t>
            </a:r>
            <a:r>
              <a:rPr lang="ru-RU" sz="2400" dirty="0" err="1"/>
              <a:t>эм</a:t>
            </a:r>
            <a:r>
              <a:rPr lang="ru-RU" sz="2400" dirty="0"/>
              <a:t>. напряжение легче возникает у спортсменов со слабой нервной системой, </a:t>
            </a:r>
            <a:r>
              <a:rPr lang="ru-RU" sz="2400" dirty="0" err="1"/>
              <a:t>эм</a:t>
            </a:r>
            <a:r>
              <a:rPr lang="ru-RU" sz="2400" dirty="0"/>
              <a:t>. возбудимых, имеющих высокий нейротизм)</a:t>
            </a:r>
          </a:p>
          <a:p>
            <a:pPr lvl="0"/>
            <a:r>
              <a:rPr lang="ru-RU" sz="2400" dirty="0">
                <a:solidFill>
                  <a:srgbClr val="FF0000"/>
                </a:solidFill>
              </a:rPr>
              <a:t>Психологический климат в коллективе</a:t>
            </a:r>
          </a:p>
          <a:p>
            <a:pPr lvl="0"/>
            <a:r>
              <a:rPr lang="ru-RU" sz="2400" dirty="0">
                <a:solidFill>
                  <a:srgbClr val="FF0000"/>
                </a:solidFill>
              </a:rPr>
              <a:t>Присутствие значимых для спортсмена лиц на соревнованиях</a:t>
            </a:r>
          </a:p>
          <a:p>
            <a:pPr lvl="0"/>
            <a:r>
              <a:rPr lang="ru-RU" sz="2400" dirty="0">
                <a:solidFill>
                  <a:srgbClr val="FF0000"/>
                </a:solidFill>
              </a:rPr>
              <a:t>Степень овладения способами саморегуляции 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888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Предстартовые эмоциональные состояния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3 основных эмоциональных состояний спортсменов</a:t>
            </a:r>
            <a:r>
              <a:rPr lang="en-US" sz="3600" b="1" dirty="0" smtClean="0"/>
              <a:t>:</a:t>
            </a:r>
            <a:endParaRPr lang="ru-RU" sz="3600" dirty="0" smtClean="0"/>
          </a:p>
          <a:p>
            <a:pPr lvl="0"/>
            <a:r>
              <a:rPr lang="ru-RU" sz="3600" dirty="0" smtClean="0"/>
              <a:t>Боевая готовность (Оптимум)</a:t>
            </a:r>
          </a:p>
          <a:p>
            <a:pPr lvl="0"/>
            <a:r>
              <a:rPr lang="ru-RU" sz="3600" dirty="0" smtClean="0"/>
              <a:t>Предстартовая лихорадка</a:t>
            </a:r>
          </a:p>
          <a:p>
            <a:pPr lvl="0"/>
            <a:r>
              <a:rPr lang="ru-RU" sz="3600" dirty="0" smtClean="0"/>
              <a:t>Предстартовая апатия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5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Состояние боевой готовности (воодушевления)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983" y="1270860"/>
            <a:ext cx="11198817" cy="539849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Состояние оптимальной степени нервного эмоционального возбуждения, </a:t>
            </a:r>
            <a:r>
              <a:rPr lang="ru-RU" i="1" u="sng" dirty="0" smtClean="0"/>
              <a:t>наиболее благоприятно для выполнения соревновательной деятельности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Что чувствует спортсмен?</a:t>
            </a:r>
            <a:endParaRPr lang="ru-RU" dirty="0" smtClean="0"/>
          </a:p>
          <a:p>
            <a:r>
              <a:rPr lang="ru-RU" u="sng" dirty="0" smtClean="0">
                <a:solidFill>
                  <a:schemeClr val="accent6"/>
                </a:solidFill>
              </a:rPr>
              <a:t>«Плюсы» состояния</a:t>
            </a:r>
            <a:endParaRPr lang="ru-RU" dirty="0" smtClean="0">
              <a:solidFill>
                <a:schemeClr val="accent6"/>
              </a:solidFill>
            </a:endParaRPr>
          </a:p>
          <a:p>
            <a:r>
              <a:rPr lang="ru-RU" dirty="0" smtClean="0"/>
              <a:t>- Подъем сил, энергии, активности, чувство вдохновения уверенность в успехе, намерен бороться с полной отдачей</a:t>
            </a:r>
          </a:p>
          <a:p>
            <a:r>
              <a:rPr lang="ru-RU" dirty="0" smtClean="0"/>
              <a:t>- обострено восприятие, особенно специализированное («чувство льда», «чувство клюшки»)</a:t>
            </a:r>
          </a:p>
          <a:p>
            <a:r>
              <a:rPr lang="ru-RU" dirty="0" smtClean="0"/>
              <a:t>- внимание сконцентрировано на предстоящей деятельности</a:t>
            </a:r>
          </a:p>
          <a:p>
            <a:r>
              <a:rPr lang="ru-RU" dirty="0" smtClean="0"/>
              <a:t>- мышление отличается быстротой, гибкостью,  критично</a:t>
            </a:r>
          </a:p>
          <a:p>
            <a:r>
              <a:rPr lang="ru-RU" dirty="0" smtClean="0"/>
              <a:t>- высокая степень помехоустойчивости (к критическим замечаниям тренера, негативной реакции зрителей, провокациям соперников)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«Минусы» состояния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Выявлено, что в этом состоянии наряду с процессом возбуждения снижается произвольный контроль над действиями – вызвано развитием сильной рабочей доминанты (чревато фальстартами).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8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1787</Words>
  <Application>Microsoft Office PowerPoint</Application>
  <PresentationFormat>Широкоэкранный</PresentationFormat>
  <Paragraphs>201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Предстартовые состояния в спорте.  Методы саморегуляции юного спортсмена</vt:lpstr>
      <vt:lpstr>Презентация PowerPoint</vt:lpstr>
      <vt:lpstr>Физиологические показатели при переживании различных эмоций </vt:lpstr>
      <vt:lpstr>Эмоциональный стресс  </vt:lpstr>
      <vt:lpstr>Презентация PowerPoint</vt:lpstr>
      <vt:lpstr>Зависимость успешности деятельности человека от силы его эмоционального возбуждения  (по Д.О. Хеббу)  Дональд Олдинг Хебб - канадский физиолог и нейропсихолог  </vt:lpstr>
      <vt:lpstr>Факторы, влияющие на выраженность предстартового волнения спортсменов </vt:lpstr>
      <vt:lpstr>Предстартовые эмоциональные состояния</vt:lpstr>
      <vt:lpstr>Состояние боевой готовности (воодушевления) </vt:lpstr>
      <vt:lpstr>Состояние предстартовой лихорадки </vt:lpstr>
      <vt:lpstr>Что способствует устранению предстартовой лихорадки? </vt:lpstr>
      <vt:lpstr>Предстартовая апатия </vt:lpstr>
      <vt:lpstr>Факторы, влияющие на выраженность предстартового состояния</vt:lpstr>
      <vt:lpstr>Чем чревато предстартовое состояние? </vt:lpstr>
      <vt:lpstr>Рекомендации перед стартом  ТРЕНЕР</vt:lpstr>
      <vt:lpstr>Рекомендации перед стартом СНИЗИТЬ ЗНАЧИМОСТЬ</vt:lpstr>
      <vt:lpstr>Рекомендации перед стартом организация соревнования </vt:lpstr>
      <vt:lpstr>Психорегуляция</vt:lpstr>
      <vt:lpstr>Цель психорегуляции </vt:lpstr>
      <vt:lpstr>Ментальный тренинг</vt:lpstr>
      <vt:lpstr>Деактуализация соперника</vt:lpstr>
      <vt:lpstr>Визуализация</vt:lpstr>
      <vt:lpstr>Презентация PowerPoint</vt:lpstr>
      <vt:lpstr>Использование дыхательных упражнений </vt:lpstr>
      <vt:lpstr>Аутогенная тренировка </vt:lpstr>
      <vt:lpstr>Упражнения аутогенной тренировки</vt:lpstr>
      <vt:lpstr>Самовнушение по Куэ </vt:lpstr>
      <vt:lpstr>Психофизиологический комплекс «Реакор»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Предстартовые состояния в спорте.  Методы саморегуляции юного спортсмена</dc:title>
  <dc:creator>Yulia Rodygina</dc:creator>
  <cp:lastModifiedBy>Yulia Rodygina</cp:lastModifiedBy>
  <cp:revision>14</cp:revision>
  <dcterms:created xsi:type="dcterms:W3CDTF">2016-05-25T09:09:14Z</dcterms:created>
  <dcterms:modified xsi:type="dcterms:W3CDTF">2016-05-25T12:11:56Z</dcterms:modified>
</cp:coreProperties>
</file>